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84" r:id="rId2"/>
    <p:sldId id="345" r:id="rId3"/>
    <p:sldId id="342" r:id="rId4"/>
    <p:sldId id="322" r:id="rId5"/>
    <p:sldId id="349" r:id="rId6"/>
    <p:sldId id="323" r:id="rId7"/>
    <p:sldId id="327" r:id="rId8"/>
    <p:sldId id="335" r:id="rId9"/>
    <p:sldId id="344" r:id="rId10"/>
    <p:sldId id="336" r:id="rId11"/>
    <p:sldId id="346" r:id="rId12"/>
    <p:sldId id="306" r:id="rId13"/>
  </p:sldIdLst>
  <p:sldSz cx="12192000" cy="6858000"/>
  <p:notesSz cx="7010400" cy="92964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FFCC00"/>
    <a:srgbClr val="669900"/>
    <a:srgbClr val="CC3300"/>
    <a:srgbClr val="9900CC"/>
    <a:srgbClr val="FF99FF"/>
    <a:srgbClr val="FFFF00"/>
    <a:srgbClr val="008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Estilo claro 1 - Acento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A488322-F2BA-4B5B-9748-0D474271808F}" styleName="Estilo medio 3 - 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C89EF96-8CEA-46FF-86C4-4CE0E7609802}" styleName="Estilo claro 3 - Acento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Sin estilo ni cuadrícul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7" autoAdjust="0"/>
    <p:restoredTop sz="94643" autoAdjust="0"/>
  </p:normalViewPr>
  <p:slideViewPr>
    <p:cSldViewPr snapToGrid="0">
      <p:cViewPr>
        <p:scale>
          <a:sx n="73" d="100"/>
          <a:sy n="73" d="100"/>
        </p:scale>
        <p:origin x="-378" y="-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6687E4D-55D8-441A-9E73-EFEEB7213EB4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BE74A005-CB48-4164-B3CC-DFEE6D92B1F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9272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74A005-CB48-4164-B3CC-DFEE6D92B1FB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2282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841607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2756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76490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7978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2933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2415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654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9497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713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7743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826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000"/>
            <a:lum/>
          </a:blip>
          <a:srcRect/>
          <a:stretch>
            <a:fillRect t="-22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1300D1-2B0E-415E-9FF9-8A1E4B894BCC}" type="datetimeFigureOut">
              <a:rPr lang="es-CO" smtClean="0"/>
              <a:t>11/03/2019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C697F-80D1-4E65-850E-A2237FE376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7778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19.jpeg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4.jpeg"/><Relationship Id="rId4" Type="http://schemas.openxmlformats.org/officeDocument/2006/relationships/image" Target="../media/image5.jpeg"/><Relationship Id="rId9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10" Type="http://schemas.openxmlformats.org/officeDocument/2006/relationships/image" Target="../media/image12.png"/><Relationship Id="rId4" Type="http://schemas.openxmlformats.org/officeDocument/2006/relationships/image" Target="../media/image5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5.jpeg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5.jpeg"/><Relationship Id="rId10" Type="http://schemas.openxmlformats.org/officeDocument/2006/relationships/image" Target="../media/image15.emf"/><Relationship Id="rId4" Type="http://schemas.openxmlformats.org/officeDocument/2006/relationships/image" Target="../media/image2.jpe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2551685" y="3201510"/>
            <a:ext cx="6098379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chemeClr val="accent1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COMITÉ DIRECTIVO</a:t>
            </a:r>
            <a:endParaRPr lang="es-ES" sz="4800" dirty="0">
              <a:ln w="0"/>
              <a:solidFill>
                <a:schemeClr val="accent1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67431" y="1200054"/>
            <a:ext cx="4528774" cy="4452098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3953916" y="4265759"/>
            <a:ext cx="329391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Bogotá</a:t>
            </a:r>
            <a:r>
              <a:rPr lang="es-CO" sz="1600" b="1" dirty="0"/>
              <a:t>, </a:t>
            </a:r>
            <a:r>
              <a:rPr lang="es-CO" sz="1600" b="1" dirty="0" smtClean="0"/>
              <a:t>14  Marzo </a:t>
            </a:r>
            <a:r>
              <a:rPr lang="es-CO" sz="1600" b="1" dirty="0"/>
              <a:t>de </a:t>
            </a:r>
            <a:r>
              <a:rPr lang="es-CO" sz="1600" b="1" dirty="0" smtClean="0"/>
              <a:t>2019</a:t>
            </a:r>
            <a:endParaRPr lang="es-CO" sz="1600" b="1" dirty="0"/>
          </a:p>
          <a:p>
            <a:pPr algn="ctr"/>
            <a:r>
              <a:rPr lang="es-CO" sz="1600" b="1" dirty="0"/>
              <a:t> </a:t>
            </a:r>
          </a:p>
          <a:p>
            <a:pPr algn="ctr"/>
            <a:r>
              <a:rPr lang="es-CO" sz="1600" b="1" dirty="0" smtClean="0"/>
              <a:t>Yesid </a:t>
            </a:r>
            <a:r>
              <a:rPr lang="es-CO" sz="1600" b="1" dirty="0"/>
              <a:t>González Duque.</a:t>
            </a:r>
          </a:p>
          <a:p>
            <a:pPr algn="ctr"/>
            <a:r>
              <a:rPr lang="es-CO" sz="1600" dirty="0" smtClean="0"/>
              <a:t>Presidente SIRAP Macizo</a:t>
            </a:r>
            <a:endParaRPr lang="es-CO" sz="1600" dirty="0"/>
          </a:p>
          <a:p>
            <a:pPr algn="ctr"/>
            <a:r>
              <a:rPr lang="es-CO" sz="1600" dirty="0"/>
              <a:t>Director CRC</a:t>
            </a:r>
          </a:p>
          <a:p>
            <a:pPr algn="ctr"/>
            <a:endParaRPr lang="es-CO" sz="1600" b="1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 rotWithShape="1">
          <a:blip r:embed="rId10"/>
          <a:srcRect l="1653" t="5122" r="879" b="4907"/>
          <a:stretch/>
        </p:blipFill>
        <p:spPr>
          <a:xfrm>
            <a:off x="7136131" y="5563260"/>
            <a:ext cx="4960074" cy="130706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118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06216" y="-80688"/>
            <a:ext cx="9363399" cy="69510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prstClr val="white"/>
                </a:solidFill>
              </a:rPr>
              <a:t>Convenio Marco </a:t>
            </a:r>
          </a:p>
          <a:p>
            <a:pPr algn="ctr"/>
            <a:r>
              <a:rPr lang="es-CO">
                <a:solidFill>
                  <a:prstClr val="white"/>
                </a:solidFill>
              </a:rPr>
              <a:t>No. 018 Nov -17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 rotWithShape="1">
          <a:blip r:embed="rId7"/>
          <a:srcRect r="45721"/>
          <a:stretch/>
        </p:blipFill>
        <p:spPr>
          <a:xfrm>
            <a:off x="0" y="5826034"/>
            <a:ext cx="4053385" cy="1031966"/>
          </a:xfrm>
          <a:prstGeom prst="rect">
            <a:avLst/>
          </a:prstGeom>
        </p:spPr>
      </p:pic>
      <p:sp>
        <p:nvSpPr>
          <p:cNvPr id="28" name="CuadroTexto 27"/>
          <p:cNvSpPr txBox="1"/>
          <p:nvPr/>
        </p:nvSpPr>
        <p:spPr>
          <a:xfrm>
            <a:off x="2870769" y="2439003"/>
            <a:ext cx="3417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prstClr val="white"/>
                </a:solidFill>
              </a:rPr>
              <a:t> Productos Convenio inicial</a:t>
            </a:r>
            <a:endParaRPr lang="es-CO" sz="1600" b="1" dirty="0">
              <a:solidFill>
                <a:prstClr val="white"/>
              </a:solidFill>
            </a:endParaRPr>
          </a:p>
        </p:txBody>
      </p:sp>
      <p:sp>
        <p:nvSpPr>
          <p:cNvPr id="14" name="Redondear rectángulo de esquina diagonal 13"/>
          <p:cNvSpPr/>
          <p:nvPr/>
        </p:nvSpPr>
        <p:spPr>
          <a:xfrm>
            <a:off x="4057630" y="282726"/>
            <a:ext cx="7829570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prstClr val="white"/>
              </a:solidFill>
            </a:endParaRPr>
          </a:p>
        </p:txBody>
      </p:sp>
      <p:sp>
        <p:nvSpPr>
          <p:cNvPr id="15" name="Anillo 14"/>
          <p:cNvSpPr/>
          <p:nvPr/>
        </p:nvSpPr>
        <p:spPr>
          <a:xfrm>
            <a:off x="2870769" y="-51247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16" name="Rectángulo 15"/>
          <p:cNvSpPr/>
          <p:nvPr/>
        </p:nvSpPr>
        <p:spPr>
          <a:xfrm>
            <a:off x="4151786" y="418399"/>
            <a:ext cx="7958081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prstClr val="white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EJECUCIÓN FINANCIERA</a:t>
            </a:r>
            <a:endParaRPr lang="es-ES" sz="2800" b="1" dirty="0">
              <a:ln w="0"/>
              <a:solidFill>
                <a:prstClr val="white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8" name="CuadroTexto 17"/>
          <p:cNvSpPr txBox="1"/>
          <p:nvPr/>
        </p:nvSpPr>
        <p:spPr>
          <a:xfrm>
            <a:off x="3846502" y="1481087"/>
            <a:ext cx="8251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endParaRPr lang="es-CO" dirty="0">
              <a:solidFill>
                <a:prstClr val="black"/>
              </a:solidFill>
            </a:endParaRPr>
          </a:p>
        </p:txBody>
      </p:sp>
      <p:graphicFrame>
        <p:nvGraphicFramePr>
          <p:cNvPr id="23" name="Tabla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40202"/>
              </p:ext>
            </p:extLst>
          </p:nvPr>
        </p:nvGraphicFramePr>
        <p:xfrm>
          <a:off x="4307817" y="5286910"/>
          <a:ext cx="7790511" cy="1103932"/>
        </p:xfrm>
        <a:graphic>
          <a:graphicData uri="http://schemas.openxmlformats.org/drawingml/2006/table">
            <a:tbl>
              <a:tblPr firstRow="1" firstCol="1" bandRow="1"/>
              <a:tblGrid>
                <a:gridCol w="1685210"/>
                <a:gridCol w="1346887"/>
                <a:gridCol w="1631091"/>
                <a:gridCol w="1594022"/>
                <a:gridCol w="1533301"/>
              </a:tblGrid>
              <a:tr h="183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Contrato </a:t>
                      </a: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Inicial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OTROSÍ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Ejecutado</a:t>
                      </a:r>
                      <a:endParaRPr lang="es-CO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2504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116.333.862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$57.768.924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 </a:t>
                      </a: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174.302.876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130.727.000</a:t>
                      </a:r>
                      <a:endParaRPr lang="es-CO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83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Tiempo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 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 </a:t>
                      </a: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</a:t>
                      </a: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 Meses</a:t>
                      </a:r>
                      <a:endParaRPr lang="es-CO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83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Inicio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29/05/2018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29/01/2019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  <a:tr h="1830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 Final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29/01/2019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28/05/2019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CO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Tabla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974921"/>
              </p:ext>
            </p:extLst>
          </p:nvPr>
        </p:nvGraphicFramePr>
        <p:xfrm>
          <a:off x="4078255" y="3252321"/>
          <a:ext cx="7920156" cy="1596448"/>
        </p:xfrm>
        <a:graphic>
          <a:graphicData uri="http://schemas.openxmlformats.org/drawingml/2006/table">
            <a:tbl>
              <a:tblPr firstRow="1" firstCol="1" bandRow="1"/>
              <a:tblGrid>
                <a:gridCol w="1914772"/>
                <a:gridCol w="1421027"/>
                <a:gridCol w="1631092"/>
                <a:gridCol w="1519881"/>
                <a:gridCol w="1433384"/>
              </a:tblGrid>
              <a:tr h="318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Convenio Inicial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OTROSÍ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Ejecutado</a:t>
                      </a:r>
                      <a:endParaRPr lang="es-CO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770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$116.912.350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$57.888.467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$ 174.800.817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$ 174.800.817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699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Tiempo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 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 meses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 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 Meses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1590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Inicio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20/11/2017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20/07/2018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3180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 Final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19/07/2018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19/07/2019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Tabla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812259"/>
              </p:ext>
            </p:extLst>
          </p:nvPr>
        </p:nvGraphicFramePr>
        <p:xfrm>
          <a:off x="4396349" y="1543397"/>
          <a:ext cx="6473308" cy="1234160"/>
        </p:xfrm>
        <a:graphic>
          <a:graphicData uri="http://schemas.openxmlformats.org/drawingml/2006/table">
            <a:tbl>
              <a:tblPr firstRow="1" firstCol="1" bandRow="1"/>
              <a:tblGrid>
                <a:gridCol w="1560022"/>
                <a:gridCol w="2456643"/>
                <a:gridCol w="2456643"/>
              </a:tblGrid>
              <a:tr h="246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Convenio Inicial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Ejecutado</a:t>
                      </a:r>
                      <a:endParaRPr lang="es-CO" sz="14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Valor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0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$</a:t>
                      </a: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0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Tiempo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</a:t>
                      </a: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años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1.4 años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Inicio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20/11/2017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468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Fecha  Final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20/11/2029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6" name="Flecha arriba 25"/>
          <p:cNvSpPr/>
          <p:nvPr/>
        </p:nvSpPr>
        <p:spPr>
          <a:xfrm rot="10800000">
            <a:off x="2986426" y="980874"/>
            <a:ext cx="1201003" cy="589583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7" name="Estrella de 6 puntas 26"/>
          <p:cNvSpPr/>
          <p:nvPr/>
        </p:nvSpPr>
        <p:spPr>
          <a:xfrm>
            <a:off x="3041026" y="5487917"/>
            <a:ext cx="1037229" cy="797693"/>
          </a:xfrm>
          <a:prstGeom prst="star6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29" name="Estrella de 6 puntas 28"/>
          <p:cNvSpPr/>
          <p:nvPr/>
        </p:nvSpPr>
        <p:spPr>
          <a:xfrm>
            <a:off x="3041027" y="3617648"/>
            <a:ext cx="1037229" cy="797693"/>
          </a:xfrm>
          <a:prstGeom prst="star6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30" name="Estrella de 6 puntas 29"/>
          <p:cNvSpPr/>
          <p:nvPr/>
        </p:nvSpPr>
        <p:spPr>
          <a:xfrm>
            <a:off x="3095623" y="1750315"/>
            <a:ext cx="1037229" cy="797693"/>
          </a:xfrm>
          <a:prstGeom prst="star6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sp>
        <p:nvSpPr>
          <p:cNvPr id="17" name="Anillo 16"/>
          <p:cNvSpPr/>
          <p:nvPr/>
        </p:nvSpPr>
        <p:spPr>
          <a:xfrm>
            <a:off x="2979525" y="29467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black"/>
              </a:solidFill>
            </a:endParaRPr>
          </a:p>
        </p:txBody>
      </p:sp>
      <p:sp>
        <p:nvSpPr>
          <p:cNvPr id="8" name="Pergamino horizontal 7"/>
          <p:cNvSpPr/>
          <p:nvPr/>
        </p:nvSpPr>
        <p:spPr>
          <a:xfrm>
            <a:off x="3982510" y="1246199"/>
            <a:ext cx="1976204" cy="6042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/>
              <a:t>Convenio Marco </a:t>
            </a:r>
          </a:p>
          <a:p>
            <a:pPr algn="ctr"/>
            <a:r>
              <a:rPr lang="es-CO" dirty="0"/>
              <a:t>No. 018 Nov -17 </a:t>
            </a:r>
          </a:p>
        </p:txBody>
      </p:sp>
      <p:sp>
        <p:nvSpPr>
          <p:cNvPr id="31" name="Pergamino horizontal 30"/>
          <p:cNvSpPr/>
          <p:nvPr/>
        </p:nvSpPr>
        <p:spPr>
          <a:xfrm>
            <a:off x="3989480" y="3034532"/>
            <a:ext cx="1976204" cy="6042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600" dirty="0"/>
              <a:t>Convenio Especifico  </a:t>
            </a:r>
          </a:p>
          <a:p>
            <a:pPr algn="ctr"/>
            <a:r>
              <a:rPr lang="es-CO" sz="1600" dirty="0"/>
              <a:t>No. 554 Nov-17 </a:t>
            </a:r>
          </a:p>
        </p:txBody>
      </p:sp>
      <p:sp>
        <p:nvSpPr>
          <p:cNvPr id="32" name="Pergamino horizontal 31"/>
          <p:cNvSpPr/>
          <p:nvPr/>
        </p:nvSpPr>
        <p:spPr>
          <a:xfrm>
            <a:off x="3775613" y="4956494"/>
            <a:ext cx="2183101" cy="60422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dirty="0"/>
              <a:t>Contrato de Consultoría</a:t>
            </a:r>
          </a:p>
          <a:p>
            <a:pPr algn="ctr"/>
            <a:r>
              <a:rPr lang="es-CO" sz="1400" dirty="0"/>
              <a:t> No. 129 Mayo 2018 </a:t>
            </a:r>
          </a:p>
        </p:txBody>
      </p:sp>
    </p:spTree>
    <p:extLst>
      <p:ext uri="{BB962C8B-B14F-4D97-AF65-F5344CB8AC3E}">
        <p14:creationId xmlns:p14="http://schemas.microsoft.com/office/powerpoint/2010/main" val="311568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28601" y="5778"/>
            <a:ext cx="9363399" cy="6864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40633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3917941" y="-13162"/>
            <a:ext cx="6789791" cy="769441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4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PLAN CIERRE</a:t>
            </a:r>
            <a:endParaRPr lang="es-ES" sz="44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972023" y="602391"/>
            <a:ext cx="6789791" cy="46166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Convenio 554 de 2017</a:t>
            </a:r>
            <a:endParaRPr lang="es-ES" sz="24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9"/>
          <a:srcRect l="1653" t="5122" r="879" b="4907"/>
          <a:stretch/>
        </p:blipFill>
        <p:spPr>
          <a:xfrm>
            <a:off x="7312837" y="5572256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aphicFrame>
        <p:nvGraphicFramePr>
          <p:cNvPr id="6" name="Tab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04739"/>
              </p:ext>
            </p:extLst>
          </p:nvPr>
        </p:nvGraphicFramePr>
        <p:xfrm>
          <a:off x="3406450" y="1154281"/>
          <a:ext cx="8207700" cy="3762239"/>
        </p:xfrm>
        <a:graphic>
          <a:graphicData uri="http://schemas.openxmlformats.org/drawingml/2006/table">
            <a:tbl>
              <a:tblPr firstRow="1" firstCol="1" bandRow="1"/>
              <a:tblGrid>
                <a:gridCol w="3536841"/>
                <a:gridCol w="282554"/>
                <a:gridCol w="282554"/>
                <a:gridCol w="282554"/>
                <a:gridCol w="196803"/>
                <a:gridCol w="196803"/>
                <a:gridCol w="196803"/>
                <a:gridCol w="282554"/>
                <a:gridCol w="282554"/>
                <a:gridCol w="196803"/>
                <a:gridCol w="196803"/>
                <a:gridCol w="196803"/>
                <a:gridCol w="196803"/>
                <a:gridCol w="196803"/>
                <a:gridCol w="183845"/>
                <a:gridCol w="182305"/>
                <a:gridCol w="263503"/>
                <a:gridCol w="263503"/>
                <a:gridCol w="263503"/>
                <a:gridCol w="263503"/>
                <a:gridCol w="263503"/>
              </a:tblGrid>
              <a:tr h="289403">
                <a:tc gridSpan="2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PLAN DE CIERRE CONVENIO 554 DE 2017 SIRAP MACIZO</a:t>
                      </a:r>
                      <a:endParaRPr lang="es-CO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289403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Descripción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Marzo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Abril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Mayo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Junio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Julio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940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Comité  Directivo  SIRAPM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Elaboración 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Estudios Previos y Convenio 2019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Revisión 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Jurídica Convenio 2019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Firma 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 Convenio-instituciones SIRAPM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8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Proceso </a:t>
                      </a: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Contratación Consultoría</a:t>
                      </a:r>
                      <a:r>
                        <a:rPr lang="es-CO" sz="14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Secretaría Técnica + Productos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Taller Socialización </a:t>
                      </a: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CONPES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88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Entrega informe </a:t>
                      </a: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Final - 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Acta de </a:t>
                      </a: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Liquidación</a:t>
                      </a:r>
                      <a:r>
                        <a:rPr lang="es-CO" sz="14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s-CO" sz="14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Contrato </a:t>
                      </a: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Consultoría No 129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9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Liquidación Convenio 554 de 2017 SIRAPM</a:t>
                      </a:r>
                      <a:endParaRPr lang="es-CO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16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6587418" cy="2901425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69696" y="596996"/>
            <a:ext cx="5213140" cy="5124876"/>
          </a:xfrm>
          <a:prstGeom prst="rect">
            <a:avLst/>
          </a:prstGeom>
        </p:spPr>
      </p:pic>
      <p:sp>
        <p:nvSpPr>
          <p:cNvPr id="10" name="38 Rectángulo"/>
          <p:cNvSpPr/>
          <p:nvPr/>
        </p:nvSpPr>
        <p:spPr>
          <a:xfrm>
            <a:off x="2131682" y="2557143"/>
            <a:ext cx="46444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Impact" panose="020B0806030902050204" pitchFamily="34" charset="0"/>
              </a:rPr>
              <a:t>GRACIAS..</a:t>
            </a:r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2760" y="5536849"/>
            <a:ext cx="4733445" cy="132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836" y="6342017"/>
            <a:ext cx="820524" cy="31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1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04"/>
          <a:stretch/>
        </p:blipFill>
        <p:spPr>
          <a:xfrm>
            <a:off x="-1" y="0"/>
            <a:ext cx="12192000" cy="684788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702300"/>
            <a:ext cx="6709145" cy="1155699"/>
          </a:xfrm>
          <a:prstGeom prst="rect">
            <a:avLst/>
          </a:prstGeom>
        </p:spPr>
      </p:pic>
      <p:sp>
        <p:nvSpPr>
          <p:cNvPr id="31" name="Rectángulo 30"/>
          <p:cNvSpPr/>
          <p:nvPr/>
        </p:nvSpPr>
        <p:spPr>
          <a:xfrm>
            <a:off x="3670300" y="185110"/>
            <a:ext cx="9004300" cy="1200329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3600" b="1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Agenda de Trabajo, Comité Directivo, </a:t>
            </a:r>
          </a:p>
          <a:p>
            <a:r>
              <a:rPr lang="es-ES" sz="3600" b="1" dirty="0" smtClean="0">
                <a:ln w="0"/>
                <a:solidFill>
                  <a:srgbClr val="5B9BD5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Bogotá Marzo 14 de 2019</a:t>
            </a:r>
            <a:endParaRPr lang="es-ES" sz="3600" b="1" dirty="0">
              <a:ln w="0"/>
              <a:solidFill>
                <a:srgbClr val="5B9BD5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aphicFrame>
        <p:nvGraphicFramePr>
          <p:cNvPr id="2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009678"/>
              </p:ext>
            </p:extLst>
          </p:nvPr>
        </p:nvGraphicFramePr>
        <p:xfrm>
          <a:off x="3657599" y="1408258"/>
          <a:ext cx="8534400" cy="5449742"/>
        </p:xfrm>
        <a:graphic>
          <a:graphicData uri="http://schemas.openxmlformats.org/drawingml/2006/table">
            <a:tbl>
              <a:tblPr firstRow="1" firstCol="1" bandRow="1"/>
              <a:tblGrid>
                <a:gridCol w="507805"/>
                <a:gridCol w="1457892"/>
                <a:gridCol w="4504721"/>
                <a:gridCol w="2063982"/>
              </a:tblGrid>
              <a:tr h="2700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No</a:t>
                      </a:r>
                      <a:endParaRPr lang="es-CO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Hora</a:t>
                      </a:r>
                      <a:endParaRPr lang="es-CO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Tema</a:t>
                      </a:r>
                      <a:endParaRPr lang="es-CO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Alcance esperado</a:t>
                      </a:r>
                      <a:endParaRPr lang="es-CO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</a:tr>
              <a:tr h="9396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s-CO" sz="14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CO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2:30 - 2:40 pm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Introducción apertura: 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Aprobación orden del día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Revisión  acuerdos y 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compromisos (Acta 07/06/18)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s-ES" sz="14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Estado avance del Convenio Vigente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Aprobación 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 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agenda y acta 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anterior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.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8447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2:40 – 3:00 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Presentación de conclusiones de los productos: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es-CO" sz="1400" kern="12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Incentivo para la reconversión productiva y sostenible  en el Macizo Colombiano</a:t>
                      </a:r>
                    </a:p>
                    <a:p>
                      <a:pPr marL="0" indent="0" algn="just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endParaRPr lang="es-CO" sz="1400" kern="1200" baseline="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just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Propuesta de zonificación ambiental y cierre de la frontera agropecuaria en zona priorizada del  Macizo Colombiano.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Socialización</a:t>
                      </a: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 resultados</a:t>
                      </a:r>
                      <a:endParaRPr lang="es-CO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26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b="1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3:00 - 3:20 </a:t>
                      </a: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Presentación de</a:t>
                      </a: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los alcances del </a:t>
                      </a:r>
                      <a:r>
                        <a:rPr lang="es-CO" sz="1400" baseline="0" dirty="0" err="1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PND</a:t>
                      </a: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2018-2022 y su articulación a la planificación del Macizo (DNP)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Ruta</a:t>
                      </a: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de gestión definida</a:t>
                      </a:r>
                      <a:endParaRPr lang="es-CO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303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3:20 – 3:35 pm</a:t>
                      </a: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Aprobación de  los  alcances del plan operativo 2019 y del  nuevo Convenio Específico.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Plan Operativo 2019 aprobado</a:t>
                      </a:r>
                      <a:endParaRPr lang="es-CO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540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3:35 – 3:45 pm</a:t>
                      </a: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Aprobación modificación Reglamento Interno SIRAPM </a:t>
                      </a:r>
                      <a:r>
                        <a:rPr lang="es-CO" sz="1400" i="1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(Inclusión de DNP y MADS en estructuras operativas, dando alcance al Documento CONPES Macizo 3915)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Modificación</a:t>
                      </a:r>
                      <a:r>
                        <a:rPr lang="es-CO" sz="1400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Aprobada</a:t>
                      </a:r>
                      <a:endParaRPr lang="es-CO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65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es-CO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O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3:45 – 4:00 pm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4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Acuerdos y compromisos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4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19289">
                <a:tc gridSpan="4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05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AD4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0"/>
                        </a:spcAft>
                      </a:pPr>
                      <a:endParaRPr lang="es-CO" sz="1100" kern="1200" dirty="0" smtClean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353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" t="16054" r="1"/>
          <a:stretch/>
        </p:blipFill>
        <p:spPr>
          <a:xfrm>
            <a:off x="24715" y="-61784"/>
            <a:ext cx="12167284" cy="6909664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6075832"/>
            <a:ext cx="7784186" cy="782167"/>
          </a:xfrm>
          <a:prstGeom prst="rect">
            <a:avLst/>
          </a:prstGeom>
        </p:spPr>
      </p:pic>
      <p:sp>
        <p:nvSpPr>
          <p:cNvPr id="31" name="Rectángulo 30"/>
          <p:cNvSpPr/>
          <p:nvPr/>
        </p:nvSpPr>
        <p:spPr>
          <a:xfrm>
            <a:off x="0" y="393756"/>
            <a:ext cx="9532784" cy="584775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3200" b="1" dirty="0" smtClean="0">
                <a:ln w="0"/>
                <a:solidFill>
                  <a:srgbClr val="008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1.1 </a:t>
            </a:r>
            <a:r>
              <a:rPr lang="es-ES" sz="32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 LECTURA/APROBACIÓN ACTA  (07/06/2018)</a:t>
            </a:r>
            <a:endParaRPr lang="es-ES" sz="32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32" name="CuadroTexto 31"/>
          <p:cNvSpPr txBox="1"/>
          <p:nvPr/>
        </p:nvSpPr>
        <p:spPr>
          <a:xfrm>
            <a:off x="4913017" y="1434071"/>
            <a:ext cx="4619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COMPROMISOS ACTA  07–JUNIO-18 Bogotá, </a:t>
            </a:r>
            <a:r>
              <a:rPr lang="es-CO" sz="1600" b="1" dirty="0" err="1" smtClean="0">
                <a:solidFill>
                  <a:schemeClr val="bg1"/>
                </a:solidFill>
              </a:rPr>
              <a:t>D.C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4675778" y="1930310"/>
            <a:ext cx="491466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es-CO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Sesionar en Comité Técnico 23 y 24 de Agosto en la ciudad de Ibagué y en Comité Directivo el 28 de enero de 2019 en la ciudad de </a:t>
            </a:r>
            <a:r>
              <a:rPr lang="es-CO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Bogotá.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Prorrogar el Convenio 554 de 2017 por 12 meses </a:t>
            </a:r>
            <a:r>
              <a:rPr lang="es-C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más y </a:t>
            </a: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adicionar recursos por $58 millones provenientes de los aportes de </a:t>
            </a:r>
            <a:r>
              <a:rPr lang="es-CO" sz="1600" dirty="0" err="1">
                <a:latin typeface="Arial" panose="020B0604020202020204" pitchFamily="34" charset="0"/>
                <a:cs typeface="Arial" panose="020B0604020202020204" pitchFamily="34" charset="0"/>
              </a:rPr>
              <a:t>CORTOLIMA</a:t>
            </a: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s-C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CVC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lang="es-CO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Gestionar la consolidación de un nuevo convenio para los aportes de </a:t>
            </a:r>
            <a:r>
              <a:rPr lang="es-CO" sz="1600" dirty="0" err="1">
                <a:latin typeface="Arial" panose="020B0604020202020204" pitchFamily="34" charset="0"/>
                <a:cs typeface="Arial" panose="020B0604020202020204" pitchFamily="34" charset="0"/>
              </a:rPr>
              <a:t>PNN</a:t>
            </a:r>
            <a:r>
              <a:rPr lang="es-CO" sz="1600" dirty="0">
                <a:latin typeface="Arial" panose="020B0604020202020204" pitchFamily="34" charset="0"/>
                <a:cs typeface="Arial" panose="020B0604020202020204" pitchFamily="34" charset="0"/>
              </a:rPr>
              <a:t>, Gobernación de Nariño y las demás </a:t>
            </a:r>
            <a:r>
              <a:rPr lang="es-C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Corporaciones ( 2018) </a:t>
            </a:r>
          </a:p>
          <a:p>
            <a:pPr algn="just"/>
            <a:endParaRPr lang="es-CO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 rotWithShape="1">
          <a:blip r:embed="rId4"/>
          <a:srcRect l="1653" t="5122" r="879" b="4907"/>
          <a:stretch/>
        </p:blipFill>
        <p:spPr>
          <a:xfrm>
            <a:off x="7784186" y="5696465"/>
            <a:ext cx="4407812" cy="1161535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30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/>
          <p:cNvSpPr/>
          <p:nvPr/>
        </p:nvSpPr>
        <p:spPr>
          <a:xfrm>
            <a:off x="2149005" y="3290169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INFORME EJECUCIÓN</a:t>
            </a:r>
            <a:endParaRPr lang="es-ES" sz="48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5" name="Imagen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58200" y="1346842"/>
            <a:ext cx="4238005" cy="4166252"/>
          </a:xfrm>
          <a:prstGeom prst="rect">
            <a:avLst/>
          </a:prstGeom>
        </p:spPr>
      </p:pic>
      <p:sp>
        <p:nvSpPr>
          <p:cNvPr id="14" name="Rectángulo 13"/>
          <p:cNvSpPr/>
          <p:nvPr/>
        </p:nvSpPr>
        <p:spPr>
          <a:xfrm>
            <a:off x="2149004" y="4166032"/>
            <a:ext cx="6789791" cy="46166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Convenio 554 de 2017</a:t>
            </a:r>
            <a:endParaRPr lang="es-ES" sz="24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 rotWithShape="1">
          <a:blip r:embed="rId9"/>
          <a:srcRect l="1653" t="5122" r="879" b="4907"/>
          <a:stretch/>
        </p:blipFill>
        <p:spPr>
          <a:xfrm>
            <a:off x="7312837" y="5557960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00069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sp>
        <p:nvSpPr>
          <p:cNvPr id="95" name="Rectángulo 94"/>
          <p:cNvSpPr/>
          <p:nvPr/>
        </p:nvSpPr>
        <p:spPr>
          <a:xfrm>
            <a:off x="2948142" y="0"/>
            <a:ext cx="9390025" cy="606956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40633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5544662" y="-23926"/>
            <a:ext cx="6789791" cy="1077218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es-ES" sz="32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Antecedentes</a:t>
            </a:r>
          </a:p>
          <a:p>
            <a:pPr algn="r"/>
            <a:r>
              <a:rPr lang="es-ES" sz="32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Gestión SIRAPM</a:t>
            </a:r>
            <a:endParaRPr lang="es-ES" sz="32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6060686"/>
            <a:ext cx="7467600" cy="797314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9"/>
          <a:srcRect l="1653" t="5122" r="879" b="4907"/>
          <a:stretch/>
        </p:blipFill>
        <p:spPr>
          <a:xfrm>
            <a:off x="7312837" y="5775018"/>
            <a:ext cx="4879163" cy="1082981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Pentágono 10"/>
          <p:cNvSpPr/>
          <p:nvPr/>
        </p:nvSpPr>
        <p:spPr>
          <a:xfrm>
            <a:off x="3330787" y="2892205"/>
            <a:ext cx="1448291" cy="420130"/>
          </a:xfrm>
          <a:prstGeom prst="homePlate">
            <a:avLst/>
          </a:prstGeom>
          <a:solidFill>
            <a:schemeClr val="accent2">
              <a:lumMod val="75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/>
              <a:t>2013</a:t>
            </a:r>
            <a:endParaRPr lang="es-CO" dirty="0"/>
          </a:p>
        </p:txBody>
      </p:sp>
      <p:sp>
        <p:nvSpPr>
          <p:cNvPr id="14" name="Cheurón 13"/>
          <p:cNvSpPr/>
          <p:nvPr/>
        </p:nvSpPr>
        <p:spPr>
          <a:xfrm>
            <a:off x="4751166" y="2905270"/>
            <a:ext cx="1449752" cy="413228"/>
          </a:xfrm>
          <a:prstGeom prst="chevron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1"/>
                </a:solidFill>
              </a:rPr>
              <a:t>2014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1" name="Cheurón 40"/>
          <p:cNvSpPr/>
          <p:nvPr/>
        </p:nvSpPr>
        <p:spPr>
          <a:xfrm>
            <a:off x="6157926" y="2890734"/>
            <a:ext cx="1449752" cy="413228"/>
          </a:xfrm>
          <a:prstGeom prst="chevron">
            <a:avLst/>
          </a:prstGeom>
          <a:solidFill>
            <a:schemeClr val="accent6"/>
          </a:solidFill>
          <a:effectLst>
            <a:reflection blurRad="6350" stA="50000" endA="300" endPos="90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1"/>
                </a:solidFill>
              </a:rPr>
              <a:t>2015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2" name="Cheurón 41"/>
          <p:cNvSpPr/>
          <p:nvPr/>
        </p:nvSpPr>
        <p:spPr>
          <a:xfrm>
            <a:off x="7607678" y="2890734"/>
            <a:ext cx="1449752" cy="413228"/>
          </a:xfrm>
          <a:prstGeom prst="chevron">
            <a:avLst/>
          </a:prstGeom>
          <a:solidFill>
            <a:schemeClr val="accent4"/>
          </a:solidFill>
          <a:effectLst>
            <a:reflection blurRad="6350" stA="50000" endA="300" endPos="90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1"/>
                </a:solidFill>
              </a:rPr>
              <a:t>2016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3" name="Cheurón 42"/>
          <p:cNvSpPr/>
          <p:nvPr/>
        </p:nvSpPr>
        <p:spPr>
          <a:xfrm>
            <a:off x="9088893" y="2890734"/>
            <a:ext cx="1449752" cy="413228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0000" endA="300" endPos="900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1"/>
                </a:solidFill>
              </a:rPr>
              <a:t>2017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4" name="Cheurón 43"/>
          <p:cNvSpPr/>
          <p:nvPr/>
        </p:nvSpPr>
        <p:spPr>
          <a:xfrm>
            <a:off x="10452223" y="2666804"/>
            <a:ext cx="1568423" cy="770160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bg1"/>
                </a:solidFill>
              </a:rPr>
              <a:t>2018</a:t>
            </a:r>
            <a:endParaRPr lang="es-CO" dirty="0">
              <a:solidFill>
                <a:schemeClr val="bg1"/>
              </a:solidFill>
            </a:endParaRPr>
          </a:p>
        </p:txBody>
      </p:sp>
      <p:sp>
        <p:nvSpPr>
          <p:cNvPr id="45" name="Rectángulo 44"/>
          <p:cNvSpPr/>
          <p:nvPr/>
        </p:nvSpPr>
        <p:spPr>
          <a:xfrm>
            <a:off x="3162200" y="1364012"/>
            <a:ext cx="14232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400" dirty="0" smtClean="0"/>
              <a:t>Caracterización y</a:t>
            </a:r>
          </a:p>
          <a:p>
            <a:r>
              <a:rPr lang="es-CO" sz="1400" dirty="0" smtClean="0"/>
              <a:t> tipificación  </a:t>
            </a:r>
            <a:r>
              <a:rPr lang="es-CO" sz="1400" dirty="0" err="1" smtClean="0"/>
              <a:t>ECC</a:t>
            </a:r>
            <a:endParaRPr lang="es-CO" sz="1400" dirty="0"/>
          </a:p>
        </p:txBody>
      </p:sp>
      <p:sp>
        <p:nvSpPr>
          <p:cNvPr id="46" name="Rectángulo 45"/>
          <p:cNvSpPr/>
          <p:nvPr/>
        </p:nvSpPr>
        <p:spPr>
          <a:xfrm>
            <a:off x="6056502" y="325489"/>
            <a:ext cx="14350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Plan Prospectivo </a:t>
            </a:r>
          </a:p>
          <a:p>
            <a:pPr algn="ctr"/>
            <a:r>
              <a:rPr lang="es-CO" sz="1400" dirty="0" smtClean="0"/>
              <a:t>2016-2028</a:t>
            </a:r>
            <a:endParaRPr lang="es-CO" sz="1400" dirty="0"/>
          </a:p>
        </p:txBody>
      </p:sp>
      <p:sp>
        <p:nvSpPr>
          <p:cNvPr id="47" name="Rectángulo 46"/>
          <p:cNvSpPr/>
          <p:nvPr/>
        </p:nvSpPr>
        <p:spPr>
          <a:xfrm>
            <a:off x="3267937" y="2178711"/>
            <a:ext cx="1215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Estrategia de </a:t>
            </a:r>
          </a:p>
          <a:p>
            <a:pPr algn="ctr"/>
            <a:r>
              <a:rPr lang="es-CO" sz="1400" dirty="0" smtClean="0"/>
              <a:t>Comunicación</a:t>
            </a:r>
          </a:p>
        </p:txBody>
      </p:sp>
      <p:sp>
        <p:nvSpPr>
          <p:cNvPr id="48" name="Rectángulo 47"/>
          <p:cNvSpPr/>
          <p:nvPr/>
        </p:nvSpPr>
        <p:spPr>
          <a:xfrm>
            <a:off x="6166275" y="897458"/>
            <a:ext cx="12155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Estrategia de </a:t>
            </a:r>
          </a:p>
          <a:p>
            <a:pPr algn="ctr"/>
            <a:r>
              <a:rPr lang="es-CO" sz="1400" dirty="0" smtClean="0"/>
              <a:t>Participación</a:t>
            </a:r>
            <a:endParaRPr lang="es-CO" sz="1400" dirty="0" smtClean="0"/>
          </a:p>
        </p:txBody>
      </p:sp>
      <p:sp>
        <p:nvSpPr>
          <p:cNvPr id="50" name="Rectángulo 49"/>
          <p:cNvSpPr/>
          <p:nvPr/>
        </p:nvSpPr>
        <p:spPr>
          <a:xfrm>
            <a:off x="4587637" y="5371878"/>
            <a:ext cx="16998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Estructura financiera</a:t>
            </a:r>
          </a:p>
          <a:p>
            <a:pPr algn="ctr"/>
            <a:r>
              <a:rPr lang="es-CO" sz="1400" dirty="0" smtClean="0"/>
              <a:t>SIRAPM</a:t>
            </a:r>
            <a:endParaRPr lang="es-CO" sz="1400" dirty="0"/>
          </a:p>
        </p:txBody>
      </p:sp>
      <p:sp>
        <p:nvSpPr>
          <p:cNvPr id="51" name="Rectángulo 50"/>
          <p:cNvSpPr/>
          <p:nvPr/>
        </p:nvSpPr>
        <p:spPr>
          <a:xfrm>
            <a:off x="4714310" y="4642880"/>
            <a:ext cx="14295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Mosaicos Macizo</a:t>
            </a:r>
            <a:endParaRPr lang="es-CO" sz="1400" dirty="0"/>
          </a:p>
        </p:txBody>
      </p:sp>
      <p:sp>
        <p:nvSpPr>
          <p:cNvPr id="52" name="Rectángulo 51"/>
          <p:cNvSpPr/>
          <p:nvPr/>
        </p:nvSpPr>
        <p:spPr>
          <a:xfrm>
            <a:off x="4679715" y="5008640"/>
            <a:ext cx="15315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Plataforma Digital </a:t>
            </a:r>
            <a:endParaRPr lang="es-CO" sz="1400" dirty="0"/>
          </a:p>
        </p:txBody>
      </p:sp>
      <p:sp>
        <p:nvSpPr>
          <p:cNvPr id="53" name="Rectángulo 52"/>
          <p:cNvSpPr/>
          <p:nvPr/>
        </p:nvSpPr>
        <p:spPr>
          <a:xfrm>
            <a:off x="6049001" y="1501130"/>
            <a:ext cx="1276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Proyecto </a:t>
            </a:r>
            <a:r>
              <a:rPr lang="es-CO" sz="1400" dirty="0" err="1" smtClean="0"/>
              <a:t>REDD</a:t>
            </a:r>
            <a:endParaRPr lang="es-CO" sz="1400" dirty="0" smtClean="0"/>
          </a:p>
          <a:p>
            <a:pPr algn="ctr"/>
            <a:r>
              <a:rPr lang="es-CO" sz="1400" dirty="0" smtClean="0"/>
              <a:t>Bota Caucana</a:t>
            </a:r>
          </a:p>
        </p:txBody>
      </p:sp>
      <p:sp>
        <p:nvSpPr>
          <p:cNvPr id="54" name="Rectángulo 53"/>
          <p:cNvSpPr/>
          <p:nvPr/>
        </p:nvSpPr>
        <p:spPr>
          <a:xfrm>
            <a:off x="7602184" y="3467459"/>
            <a:ext cx="14992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Lineamientos </a:t>
            </a:r>
          </a:p>
          <a:p>
            <a:pPr algn="ctr"/>
            <a:r>
              <a:rPr lang="es-CO" sz="1400" dirty="0" smtClean="0"/>
              <a:t>Producción </a:t>
            </a:r>
          </a:p>
          <a:p>
            <a:pPr algn="ctr"/>
            <a:r>
              <a:rPr lang="es-CO" sz="1400" dirty="0" smtClean="0"/>
              <a:t>Sostenible Macizo</a:t>
            </a:r>
          </a:p>
        </p:txBody>
      </p:sp>
      <p:sp>
        <p:nvSpPr>
          <p:cNvPr id="55" name="Rectángulo 54"/>
          <p:cNvSpPr/>
          <p:nvPr/>
        </p:nvSpPr>
        <p:spPr>
          <a:xfrm>
            <a:off x="9060116" y="2033932"/>
            <a:ext cx="13929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Trasicionalidad y</a:t>
            </a:r>
          </a:p>
          <a:p>
            <a:pPr algn="ctr"/>
            <a:r>
              <a:rPr lang="es-CO" sz="1400" dirty="0" smtClean="0"/>
              <a:t> Desmonte </a:t>
            </a:r>
          </a:p>
          <a:p>
            <a:pPr algn="ctr"/>
            <a:r>
              <a:rPr lang="es-CO" sz="1400" dirty="0" smtClean="0"/>
              <a:t>Gradual </a:t>
            </a:r>
            <a:r>
              <a:rPr lang="es-CO" sz="1400" dirty="0" err="1" smtClean="0"/>
              <a:t>PNR</a:t>
            </a:r>
            <a:endParaRPr lang="es-CO" sz="1400" dirty="0" smtClean="0"/>
          </a:p>
        </p:txBody>
      </p:sp>
      <p:sp>
        <p:nvSpPr>
          <p:cNvPr id="57" name="Rectángulo 56"/>
          <p:cNvSpPr/>
          <p:nvPr/>
        </p:nvSpPr>
        <p:spPr>
          <a:xfrm>
            <a:off x="8983250" y="1209821"/>
            <a:ext cx="15608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Lineamientos de</a:t>
            </a:r>
          </a:p>
          <a:p>
            <a:pPr algn="ctr"/>
            <a:r>
              <a:rPr lang="es-CO" sz="1400" dirty="0" smtClean="0"/>
              <a:t> Conservación</a:t>
            </a:r>
          </a:p>
          <a:p>
            <a:pPr algn="ctr"/>
            <a:r>
              <a:rPr lang="es-CO" sz="1400" dirty="0" smtClean="0"/>
              <a:t> en el Postconflicto</a:t>
            </a:r>
          </a:p>
        </p:txBody>
      </p:sp>
      <p:sp>
        <p:nvSpPr>
          <p:cNvPr id="58" name="Rectángulo 57"/>
          <p:cNvSpPr/>
          <p:nvPr/>
        </p:nvSpPr>
        <p:spPr>
          <a:xfrm>
            <a:off x="10469107" y="3643292"/>
            <a:ext cx="14522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CONPES MACIZO </a:t>
            </a:r>
          </a:p>
          <a:p>
            <a:pPr algn="ctr"/>
            <a:r>
              <a:rPr lang="es-CO" sz="1400" dirty="0" smtClean="0"/>
              <a:t>3915</a:t>
            </a:r>
          </a:p>
        </p:txBody>
      </p:sp>
      <p:sp>
        <p:nvSpPr>
          <p:cNvPr id="59" name="Rectángulo 58"/>
          <p:cNvSpPr/>
          <p:nvPr/>
        </p:nvSpPr>
        <p:spPr>
          <a:xfrm>
            <a:off x="10538645" y="4342206"/>
            <a:ext cx="115031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ZAFRA  </a:t>
            </a:r>
            <a:r>
              <a:rPr lang="es-CO" sz="1400" dirty="0" err="1" smtClean="0"/>
              <a:t>1:25K</a:t>
            </a:r>
            <a:endParaRPr lang="es-CO" sz="1400" dirty="0" smtClean="0"/>
          </a:p>
        </p:txBody>
      </p:sp>
      <p:sp>
        <p:nvSpPr>
          <p:cNvPr id="60" name="Rectángulo 59"/>
          <p:cNvSpPr/>
          <p:nvPr/>
        </p:nvSpPr>
        <p:spPr>
          <a:xfrm>
            <a:off x="10620078" y="4899356"/>
            <a:ext cx="115974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Incentivo </a:t>
            </a:r>
          </a:p>
          <a:p>
            <a:pPr algn="ctr"/>
            <a:r>
              <a:rPr lang="es-CO" sz="1400" dirty="0" smtClean="0"/>
              <a:t>Reconversión</a:t>
            </a:r>
          </a:p>
          <a:p>
            <a:pPr algn="ctr"/>
            <a:r>
              <a:rPr lang="es-CO" sz="1400" dirty="0" smtClean="0"/>
              <a:t> Productiva</a:t>
            </a:r>
          </a:p>
        </p:txBody>
      </p:sp>
      <p:sp>
        <p:nvSpPr>
          <p:cNvPr id="61" name="Rectángulo 60"/>
          <p:cNvSpPr/>
          <p:nvPr/>
        </p:nvSpPr>
        <p:spPr>
          <a:xfrm>
            <a:off x="5978301" y="2143583"/>
            <a:ext cx="1555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 smtClean="0"/>
              <a:t>Definición </a:t>
            </a:r>
          </a:p>
          <a:p>
            <a:pPr algn="ctr"/>
            <a:r>
              <a:rPr lang="es-CO" sz="1400" dirty="0" smtClean="0"/>
              <a:t>Conceptual de </a:t>
            </a:r>
            <a:r>
              <a:rPr lang="es-CO" sz="1400" dirty="0" err="1" smtClean="0"/>
              <a:t>ECC</a:t>
            </a:r>
            <a:endParaRPr lang="es-CO" sz="1400" dirty="0" smtClean="0"/>
          </a:p>
        </p:txBody>
      </p:sp>
      <p:sp>
        <p:nvSpPr>
          <p:cNvPr id="15" name="Rectángulo redondeado 14"/>
          <p:cNvSpPr/>
          <p:nvPr/>
        </p:nvSpPr>
        <p:spPr>
          <a:xfrm>
            <a:off x="4650617" y="3379054"/>
            <a:ext cx="1505552" cy="520741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9" name="Rectángulo 48"/>
          <p:cNvSpPr/>
          <p:nvPr/>
        </p:nvSpPr>
        <p:spPr>
          <a:xfrm>
            <a:off x="4699971" y="3381205"/>
            <a:ext cx="15165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CO" sz="1400" dirty="0"/>
              <a:t>Marco Monitoreo </a:t>
            </a:r>
          </a:p>
          <a:p>
            <a:pPr algn="ctr"/>
            <a:r>
              <a:rPr lang="es-CO" sz="1400" dirty="0"/>
              <a:t>SIRAPM Fase </a:t>
            </a:r>
            <a:r>
              <a:rPr lang="es-CO" sz="1400" dirty="0" smtClean="0"/>
              <a:t>II</a:t>
            </a:r>
            <a:endParaRPr lang="es-CO" sz="1400" dirty="0"/>
          </a:p>
        </p:txBody>
      </p:sp>
      <p:sp>
        <p:nvSpPr>
          <p:cNvPr id="63" name="Rectángulo redondeado 62"/>
          <p:cNvSpPr/>
          <p:nvPr/>
        </p:nvSpPr>
        <p:spPr>
          <a:xfrm>
            <a:off x="3129002" y="1345743"/>
            <a:ext cx="1505552" cy="520741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4" name="Rectángulo redondeado 63"/>
          <p:cNvSpPr/>
          <p:nvPr/>
        </p:nvSpPr>
        <p:spPr>
          <a:xfrm>
            <a:off x="3116307" y="2147154"/>
            <a:ext cx="1505552" cy="520741"/>
          </a:xfrm>
          <a:prstGeom prst="round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5" name="Rectángulo redondeado 64"/>
          <p:cNvSpPr/>
          <p:nvPr/>
        </p:nvSpPr>
        <p:spPr>
          <a:xfrm>
            <a:off x="6056502" y="1518872"/>
            <a:ext cx="1505552" cy="520741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69" name="Rectángulo redondeado 68"/>
          <p:cNvSpPr/>
          <p:nvPr/>
        </p:nvSpPr>
        <p:spPr>
          <a:xfrm>
            <a:off x="6022141" y="298594"/>
            <a:ext cx="1505552" cy="520741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1" name="Rectángulo redondeado 70"/>
          <p:cNvSpPr/>
          <p:nvPr/>
        </p:nvSpPr>
        <p:spPr>
          <a:xfrm>
            <a:off x="5978301" y="2170346"/>
            <a:ext cx="1505552" cy="520741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3" name="Rectángulo redondeado 72"/>
          <p:cNvSpPr/>
          <p:nvPr/>
        </p:nvSpPr>
        <p:spPr>
          <a:xfrm>
            <a:off x="6014073" y="871671"/>
            <a:ext cx="1505552" cy="520741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4" name="Rectángulo redondeado 73"/>
          <p:cNvSpPr/>
          <p:nvPr/>
        </p:nvSpPr>
        <p:spPr>
          <a:xfrm>
            <a:off x="4578991" y="4002377"/>
            <a:ext cx="1718654" cy="1965364"/>
          </a:xfrm>
          <a:prstGeom prst="round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7" name="Rectángulo redondeado 76"/>
          <p:cNvSpPr/>
          <p:nvPr/>
        </p:nvSpPr>
        <p:spPr>
          <a:xfrm>
            <a:off x="7571660" y="3488622"/>
            <a:ext cx="1505552" cy="728005"/>
          </a:xfrm>
          <a:prstGeom prst="roundRect">
            <a:avLst/>
          </a:prstGeom>
          <a:noFill/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8" name="Rectángulo redondeado 77"/>
          <p:cNvSpPr/>
          <p:nvPr/>
        </p:nvSpPr>
        <p:spPr>
          <a:xfrm>
            <a:off x="8983250" y="1175922"/>
            <a:ext cx="1505552" cy="728005"/>
          </a:xfrm>
          <a:prstGeom prst="round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9" name="Rectángulo redondeado 78"/>
          <p:cNvSpPr/>
          <p:nvPr/>
        </p:nvSpPr>
        <p:spPr>
          <a:xfrm>
            <a:off x="9038574" y="2033933"/>
            <a:ext cx="1505552" cy="728005"/>
          </a:xfrm>
          <a:prstGeom prst="roundRect">
            <a:avLst/>
          </a:prstGeom>
          <a:noFill/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0" name="Rectángulo redondeado 79"/>
          <p:cNvSpPr/>
          <p:nvPr/>
        </p:nvSpPr>
        <p:spPr>
          <a:xfrm>
            <a:off x="10398905" y="4919111"/>
            <a:ext cx="1458653" cy="660289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1" name="Rectángulo redondeado 80"/>
          <p:cNvSpPr/>
          <p:nvPr/>
        </p:nvSpPr>
        <p:spPr>
          <a:xfrm>
            <a:off x="10398904" y="4260228"/>
            <a:ext cx="1458653" cy="497580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2" name="Rectángulo redondeado 81"/>
          <p:cNvSpPr/>
          <p:nvPr/>
        </p:nvSpPr>
        <p:spPr>
          <a:xfrm>
            <a:off x="10398905" y="3556846"/>
            <a:ext cx="1458653" cy="542080"/>
          </a:xfrm>
          <a:prstGeom prst="round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" name="3 CuadroTexto"/>
          <p:cNvSpPr txBox="1"/>
          <p:nvPr/>
        </p:nvSpPr>
        <p:spPr>
          <a:xfrm>
            <a:off x="4634554" y="4077378"/>
            <a:ext cx="16630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400" b="1" dirty="0"/>
              <a:t>Macro proyecto </a:t>
            </a:r>
          </a:p>
          <a:p>
            <a:pPr algn="ctr"/>
            <a:r>
              <a:rPr lang="es-CO" sz="1400" b="1" dirty="0" smtClean="0"/>
              <a:t>Macizo:</a:t>
            </a:r>
            <a:endParaRPr lang="es-CO" sz="1400" b="1" dirty="0"/>
          </a:p>
        </p:txBody>
      </p:sp>
    </p:spTree>
    <p:extLst>
      <p:ext uri="{BB962C8B-B14F-4D97-AF65-F5344CB8AC3E}">
        <p14:creationId xmlns:p14="http://schemas.microsoft.com/office/powerpoint/2010/main" val="116125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sp>
        <p:nvSpPr>
          <p:cNvPr id="30" name="Redondear rectángulo de esquina diagonal 29"/>
          <p:cNvSpPr/>
          <p:nvPr/>
        </p:nvSpPr>
        <p:spPr>
          <a:xfrm>
            <a:off x="7280903" y="4654858"/>
            <a:ext cx="4644656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31" name="Anillo 30"/>
          <p:cNvSpPr/>
          <p:nvPr/>
        </p:nvSpPr>
        <p:spPr>
          <a:xfrm>
            <a:off x="2806216" y="2246348"/>
            <a:ext cx="3335482" cy="2930236"/>
          </a:xfrm>
          <a:prstGeom prst="donut">
            <a:avLst>
              <a:gd name="adj" fmla="val 11596"/>
            </a:avLst>
          </a:prstGeom>
          <a:solidFill>
            <a:srgbClr val="00FFFF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2" name="Anillo 31"/>
          <p:cNvSpPr/>
          <p:nvPr/>
        </p:nvSpPr>
        <p:spPr>
          <a:xfrm>
            <a:off x="3261577" y="2589496"/>
            <a:ext cx="2424760" cy="2243940"/>
          </a:xfrm>
          <a:prstGeom prst="donut">
            <a:avLst>
              <a:gd name="adj" fmla="val 13068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3" name="Anillo 32"/>
          <p:cNvSpPr/>
          <p:nvPr/>
        </p:nvSpPr>
        <p:spPr>
          <a:xfrm>
            <a:off x="3631574" y="2915094"/>
            <a:ext cx="1702217" cy="1570702"/>
          </a:xfrm>
          <a:prstGeom prst="donut">
            <a:avLst>
              <a:gd name="adj" fmla="val 17126"/>
            </a:avLst>
          </a:prstGeom>
          <a:solidFill>
            <a:srgbClr val="CC33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4" name="Elipse 33"/>
          <p:cNvSpPr/>
          <p:nvPr/>
        </p:nvSpPr>
        <p:spPr>
          <a:xfrm>
            <a:off x="3996816" y="3240654"/>
            <a:ext cx="925032" cy="897081"/>
          </a:xfrm>
          <a:prstGeom prst="ellipse">
            <a:avLst/>
          </a:prstGeom>
          <a:solidFill>
            <a:srgbClr val="6699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Anillo 34"/>
          <p:cNvSpPr/>
          <p:nvPr/>
        </p:nvSpPr>
        <p:spPr>
          <a:xfrm>
            <a:off x="6036030" y="2572528"/>
            <a:ext cx="1402773" cy="1383550"/>
          </a:xfrm>
          <a:prstGeom prst="donut">
            <a:avLst>
              <a:gd name="adj" fmla="val 2913"/>
            </a:avLst>
          </a:prstGeom>
          <a:solidFill>
            <a:srgbClr val="00FFFF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6" name="Anillo 35"/>
          <p:cNvSpPr/>
          <p:nvPr/>
        </p:nvSpPr>
        <p:spPr>
          <a:xfrm>
            <a:off x="5205714" y="1451782"/>
            <a:ext cx="1075695" cy="936598"/>
          </a:xfrm>
          <a:prstGeom prst="donut">
            <a:avLst>
              <a:gd name="adj" fmla="val 2913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7" name="Anillo 36"/>
          <p:cNvSpPr/>
          <p:nvPr/>
        </p:nvSpPr>
        <p:spPr>
          <a:xfrm>
            <a:off x="6094042" y="4320885"/>
            <a:ext cx="1402773" cy="1383550"/>
          </a:xfrm>
          <a:prstGeom prst="donut">
            <a:avLst>
              <a:gd name="adj" fmla="val 2913"/>
            </a:avLst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8" name="Elipse 37"/>
          <p:cNvSpPr/>
          <p:nvPr/>
        </p:nvSpPr>
        <p:spPr>
          <a:xfrm>
            <a:off x="5333791" y="1548157"/>
            <a:ext cx="807908" cy="749277"/>
          </a:xfrm>
          <a:prstGeom prst="ellipse">
            <a:avLst/>
          </a:prstGeom>
          <a:solidFill>
            <a:srgbClr val="6699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9" name="Redondear rectángulo de esquina diagonal 38"/>
          <p:cNvSpPr/>
          <p:nvPr/>
        </p:nvSpPr>
        <p:spPr>
          <a:xfrm>
            <a:off x="6500432" y="1363652"/>
            <a:ext cx="4066186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0" name="Rectángulo 39"/>
          <p:cNvSpPr/>
          <p:nvPr/>
        </p:nvSpPr>
        <p:spPr>
          <a:xfrm>
            <a:off x="6660870" y="1529116"/>
            <a:ext cx="4037832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ASPECTOS GENERALES</a:t>
            </a:r>
            <a:endParaRPr lang="es-ES" sz="2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41" name="Redondear rectángulo de esquina diagonal 40"/>
          <p:cNvSpPr/>
          <p:nvPr/>
        </p:nvSpPr>
        <p:spPr>
          <a:xfrm>
            <a:off x="7316282" y="2711418"/>
            <a:ext cx="3823077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2" name="Rectángulo 41"/>
          <p:cNvSpPr/>
          <p:nvPr/>
        </p:nvSpPr>
        <p:spPr>
          <a:xfrm>
            <a:off x="7348670" y="2864743"/>
            <a:ext cx="3796418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 EJECUCIÓN TÉCNICA</a:t>
            </a:r>
            <a:endParaRPr lang="es-ES" sz="2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43" name="Rectángulo 42"/>
          <p:cNvSpPr/>
          <p:nvPr/>
        </p:nvSpPr>
        <p:spPr>
          <a:xfrm>
            <a:off x="7562190" y="4798430"/>
            <a:ext cx="4612268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EJECUCIÓN FINANCIERA</a:t>
            </a:r>
            <a:endParaRPr lang="es-ES" sz="2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44" name="Anillo 43"/>
          <p:cNvSpPr/>
          <p:nvPr/>
        </p:nvSpPr>
        <p:spPr>
          <a:xfrm>
            <a:off x="6205441" y="4449152"/>
            <a:ext cx="1169618" cy="1179317"/>
          </a:xfrm>
          <a:prstGeom prst="donut">
            <a:avLst>
              <a:gd name="adj" fmla="val 44892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5" name="Anillo 44"/>
          <p:cNvSpPr/>
          <p:nvPr/>
        </p:nvSpPr>
        <p:spPr>
          <a:xfrm>
            <a:off x="6118489" y="2689262"/>
            <a:ext cx="1197793" cy="1186430"/>
          </a:xfrm>
          <a:prstGeom prst="donut">
            <a:avLst>
              <a:gd name="adj" fmla="val 49428"/>
            </a:avLst>
          </a:prstGeom>
          <a:solidFill>
            <a:srgbClr val="00FFFF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47" name="Rectángulo 46"/>
          <p:cNvSpPr/>
          <p:nvPr/>
        </p:nvSpPr>
        <p:spPr>
          <a:xfrm>
            <a:off x="3105536" y="276741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chemeClr val="bg1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CONTENIDO</a:t>
            </a:r>
            <a:endParaRPr lang="es-ES" sz="4800" dirty="0">
              <a:ln w="0"/>
              <a:solidFill>
                <a:schemeClr val="bg1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27" name="Imagen 26"/>
          <p:cNvPicPr>
            <a:picLocks noChangeAspect="1"/>
          </p:cNvPicPr>
          <p:nvPr/>
        </p:nvPicPr>
        <p:blipFill rotWithShape="1">
          <a:blip r:embed="rId8"/>
          <a:srcRect l="1653" t="5122" r="879" b="4907"/>
          <a:stretch/>
        </p:blipFill>
        <p:spPr>
          <a:xfrm>
            <a:off x="7271606" y="5609620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49794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797248" y="-6547"/>
            <a:ext cx="9363399" cy="6864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0" name="Redondear rectángulo de esquina diagonal 39"/>
          <p:cNvSpPr/>
          <p:nvPr/>
        </p:nvSpPr>
        <p:spPr>
          <a:xfrm>
            <a:off x="3807399" y="265660"/>
            <a:ext cx="4066186" cy="794566"/>
          </a:xfrm>
          <a:prstGeom prst="round2Diag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0" y="769250"/>
            <a:ext cx="4738255" cy="6101075"/>
          </a:xfrm>
          <a:prstGeom prst="rtTriangle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62760" y="5536849"/>
            <a:ext cx="4733445" cy="13211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Above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2836" y="6342017"/>
            <a:ext cx="820524" cy="315233"/>
          </a:xfrm>
          <a:prstGeom prst="rect">
            <a:avLst/>
          </a:prstGeom>
        </p:spPr>
      </p:pic>
      <p:sp>
        <p:nvSpPr>
          <p:cNvPr id="16" name="Rectángulo redondeado 15"/>
          <p:cNvSpPr/>
          <p:nvPr/>
        </p:nvSpPr>
        <p:spPr>
          <a:xfrm>
            <a:off x="3520076" y="4043805"/>
            <a:ext cx="8512015" cy="1059835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7" name="Rectángulo redondeado 16"/>
          <p:cNvSpPr/>
          <p:nvPr/>
        </p:nvSpPr>
        <p:spPr>
          <a:xfrm>
            <a:off x="3379430" y="2613255"/>
            <a:ext cx="8512015" cy="122840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8" name="Rectángulo redondeado 17"/>
          <p:cNvSpPr/>
          <p:nvPr/>
        </p:nvSpPr>
        <p:spPr>
          <a:xfrm>
            <a:off x="3106752" y="1292470"/>
            <a:ext cx="8512015" cy="1220861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9" name="Redondear rectángulo de esquina diagonal 18"/>
          <p:cNvSpPr/>
          <p:nvPr/>
        </p:nvSpPr>
        <p:spPr>
          <a:xfrm>
            <a:off x="3191986" y="1616801"/>
            <a:ext cx="2496781" cy="766298"/>
          </a:xfrm>
          <a:prstGeom prst="round2DiagRect">
            <a:avLst/>
          </a:prstGeom>
          <a:solidFill>
            <a:schemeClr val="accent6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Orientar la planificación articulada del </a:t>
            </a:r>
            <a:r>
              <a:rPr lang="es-CO" sz="1200" b="1" dirty="0" err="1">
                <a:solidFill>
                  <a:schemeClr val="tx1"/>
                </a:solidFill>
              </a:rPr>
              <a:t>SIRAP</a:t>
            </a:r>
            <a:r>
              <a:rPr lang="es-CO" sz="1200" b="1" dirty="0">
                <a:solidFill>
                  <a:schemeClr val="tx1"/>
                </a:solidFill>
              </a:rPr>
              <a:t> Macizo mediante el ejercicio de secretaria técnica</a:t>
            </a:r>
            <a:r>
              <a:rPr lang="es-CO" sz="12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0" name="Redondear rectángulo de esquina diagonal 19"/>
          <p:cNvSpPr/>
          <p:nvPr/>
        </p:nvSpPr>
        <p:spPr>
          <a:xfrm>
            <a:off x="5871869" y="1547483"/>
            <a:ext cx="2623114" cy="827678"/>
          </a:xfrm>
          <a:prstGeom prst="round2Diag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 smtClean="0">
                <a:solidFill>
                  <a:schemeClr val="tx1"/>
                </a:solidFill>
              </a:rPr>
              <a:t>Diseñar </a:t>
            </a:r>
            <a:r>
              <a:rPr lang="es-CO" sz="1200" b="1" dirty="0">
                <a:solidFill>
                  <a:schemeClr val="tx1"/>
                </a:solidFill>
              </a:rPr>
              <a:t>un incentivo piloto a la conservación apropiado a las condiciones </a:t>
            </a:r>
            <a:r>
              <a:rPr lang="es-CO" sz="1200" b="1" dirty="0" smtClean="0">
                <a:solidFill>
                  <a:schemeClr val="tx1"/>
                </a:solidFill>
              </a:rPr>
              <a:t> del Macizo </a:t>
            </a:r>
            <a:r>
              <a:rPr lang="es-CO" sz="1200" b="1" dirty="0">
                <a:solidFill>
                  <a:schemeClr val="tx1"/>
                </a:solidFill>
              </a:rPr>
              <a:t>Colombiano</a:t>
            </a:r>
            <a:r>
              <a:rPr lang="es-CO" sz="1200" dirty="0"/>
              <a:t>.</a:t>
            </a:r>
          </a:p>
        </p:txBody>
      </p:sp>
      <p:sp>
        <p:nvSpPr>
          <p:cNvPr id="21" name="Redondear rectángulo de esquina diagonal 20"/>
          <p:cNvSpPr/>
          <p:nvPr/>
        </p:nvSpPr>
        <p:spPr>
          <a:xfrm>
            <a:off x="8678085" y="1563382"/>
            <a:ext cx="2783826" cy="804625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 smtClean="0">
                <a:solidFill>
                  <a:schemeClr val="tx1"/>
                </a:solidFill>
              </a:rPr>
              <a:t>Promover </a:t>
            </a:r>
            <a:r>
              <a:rPr lang="es-CO" sz="1200" b="1" dirty="0">
                <a:solidFill>
                  <a:schemeClr val="tx1"/>
                </a:solidFill>
              </a:rPr>
              <a:t>la articulación institucional y la gestión de proyectos en el marco de postconflicto en el Macizo Colombiano.</a:t>
            </a:r>
          </a:p>
        </p:txBody>
      </p:sp>
      <p:sp>
        <p:nvSpPr>
          <p:cNvPr id="22" name="Redondear rectángulo de esquina diagonal 21"/>
          <p:cNvSpPr/>
          <p:nvPr/>
        </p:nvSpPr>
        <p:spPr>
          <a:xfrm>
            <a:off x="3719123" y="2990411"/>
            <a:ext cx="1980692" cy="701645"/>
          </a:xfrm>
          <a:prstGeom prst="round2Diag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 </a:t>
            </a:r>
            <a:r>
              <a:rPr lang="es-CO" sz="1200" b="1" dirty="0" smtClean="0">
                <a:solidFill>
                  <a:schemeClr val="tx1"/>
                </a:solidFill>
              </a:rPr>
              <a:t>Equipo Secretaria Técnica (8 meses) Informes Trimestrales</a:t>
            </a:r>
          </a:p>
        </p:txBody>
      </p:sp>
      <p:sp>
        <p:nvSpPr>
          <p:cNvPr id="23" name="Redondear rectángulo de esquina diagonal 22"/>
          <p:cNvSpPr/>
          <p:nvPr/>
        </p:nvSpPr>
        <p:spPr>
          <a:xfrm>
            <a:off x="6165101" y="2955240"/>
            <a:ext cx="2469669" cy="641226"/>
          </a:xfrm>
          <a:prstGeom prst="round2DiagRect">
            <a:avLst/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 smtClean="0">
                <a:solidFill>
                  <a:schemeClr val="tx1"/>
                </a:solidFill>
              </a:rPr>
              <a:t>Incentivo  </a:t>
            </a:r>
            <a:r>
              <a:rPr lang="es-CO" sz="1200" b="1" dirty="0">
                <a:solidFill>
                  <a:schemeClr val="tx1"/>
                </a:solidFill>
              </a:rPr>
              <a:t>piloto a la conservación de Macizo Colombiano</a:t>
            </a:r>
          </a:p>
        </p:txBody>
      </p:sp>
      <p:sp>
        <p:nvSpPr>
          <p:cNvPr id="24" name="Redondear rectángulo de esquina diagonal 23"/>
          <p:cNvSpPr/>
          <p:nvPr/>
        </p:nvSpPr>
        <p:spPr>
          <a:xfrm>
            <a:off x="9138321" y="2879100"/>
            <a:ext cx="2494657" cy="662328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b="1" dirty="0">
                <a:solidFill>
                  <a:schemeClr val="tx1"/>
                </a:solidFill>
              </a:rPr>
              <a:t>Proyecto de zonificación Ambiental y cierre de la frontera agropecuaria en el Macizo Colombiano</a:t>
            </a:r>
          </a:p>
        </p:txBody>
      </p:sp>
      <p:sp>
        <p:nvSpPr>
          <p:cNvPr id="25" name="Redondear rectángulo de esquina diagonal 24"/>
          <p:cNvSpPr/>
          <p:nvPr/>
        </p:nvSpPr>
        <p:spPr>
          <a:xfrm>
            <a:off x="3780060" y="4333714"/>
            <a:ext cx="2096769" cy="606055"/>
          </a:xfrm>
          <a:prstGeom prst="round2DiagRect">
            <a:avLst/>
          </a:prstGeom>
          <a:solidFill>
            <a:srgbClr val="92D05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 </a:t>
            </a:r>
            <a:r>
              <a:rPr lang="es-CO" sz="1200" b="1" dirty="0" smtClean="0">
                <a:solidFill>
                  <a:schemeClr val="tx1"/>
                </a:solidFill>
              </a:rPr>
              <a:t>Equipo Secretaria Técnica (4 meses) Informes Trimestrales</a:t>
            </a:r>
          </a:p>
        </p:txBody>
      </p:sp>
      <p:sp>
        <p:nvSpPr>
          <p:cNvPr id="26" name="Redondear rectángulo de esquina diagonal 25"/>
          <p:cNvSpPr/>
          <p:nvPr/>
        </p:nvSpPr>
        <p:spPr>
          <a:xfrm>
            <a:off x="9555987" y="4200720"/>
            <a:ext cx="2142846" cy="606055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  </a:t>
            </a:r>
            <a:r>
              <a:rPr lang="es-CO" sz="1200" b="1" dirty="0" smtClean="0">
                <a:solidFill>
                  <a:schemeClr val="tx1"/>
                </a:solidFill>
              </a:rPr>
              <a:t>Material </a:t>
            </a:r>
            <a:r>
              <a:rPr lang="es-CO" sz="1200" b="1" dirty="0" err="1" smtClean="0">
                <a:solidFill>
                  <a:schemeClr val="tx1"/>
                </a:solidFill>
              </a:rPr>
              <a:t>Infográfico</a:t>
            </a:r>
            <a:r>
              <a:rPr lang="es-CO" sz="1200" b="1" dirty="0" smtClean="0">
                <a:solidFill>
                  <a:schemeClr val="tx1"/>
                </a:solidFill>
              </a:rPr>
              <a:t> socialización CONPES 3915</a:t>
            </a:r>
          </a:p>
          <a:p>
            <a:pPr algn="ctr"/>
            <a:r>
              <a:rPr lang="es-CO" sz="1200" b="1" dirty="0">
                <a:solidFill>
                  <a:schemeClr val="tx1"/>
                </a:solidFill>
              </a:rPr>
              <a:t> </a:t>
            </a:r>
            <a:r>
              <a:rPr lang="es-CO" sz="1200" b="1" dirty="0" smtClean="0">
                <a:solidFill>
                  <a:schemeClr val="tx1"/>
                </a:solidFill>
              </a:rPr>
              <a:t>(Video- </a:t>
            </a:r>
            <a:r>
              <a:rPr lang="es-CO" sz="1200" b="1" dirty="0" err="1" smtClean="0">
                <a:solidFill>
                  <a:schemeClr val="tx1"/>
                </a:solidFill>
              </a:rPr>
              <a:t>Borchure</a:t>
            </a:r>
            <a:r>
              <a:rPr lang="es-CO" sz="1200" b="1" dirty="0" smtClean="0">
                <a:solidFill>
                  <a:schemeClr val="tx1"/>
                </a:solidFill>
              </a:rPr>
              <a:t>) </a:t>
            </a:r>
          </a:p>
        </p:txBody>
      </p:sp>
      <p:sp>
        <p:nvSpPr>
          <p:cNvPr id="27" name="CuadroTexto 26"/>
          <p:cNvSpPr txBox="1"/>
          <p:nvPr/>
        </p:nvSpPr>
        <p:spPr>
          <a:xfrm>
            <a:off x="3179471" y="1318408"/>
            <a:ext cx="1096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 </a:t>
            </a:r>
            <a:r>
              <a:rPr lang="es-CO" sz="1600" b="1" dirty="0" smtClean="0">
                <a:solidFill>
                  <a:schemeClr val="bg1"/>
                </a:solidFill>
              </a:rPr>
              <a:t>Objetivos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28" name="CuadroTexto 27"/>
          <p:cNvSpPr txBox="1"/>
          <p:nvPr/>
        </p:nvSpPr>
        <p:spPr>
          <a:xfrm>
            <a:off x="2914144" y="2646073"/>
            <a:ext cx="34179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>
                <a:solidFill>
                  <a:schemeClr val="bg1"/>
                </a:solidFill>
              </a:rPr>
              <a:t> Productos Convenio inicial</a:t>
            </a:r>
            <a:endParaRPr lang="es-CO" sz="1600" b="1" dirty="0">
              <a:solidFill>
                <a:schemeClr val="bg1"/>
              </a:solidFill>
            </a:endParaRPr>
          </a:p>
        </p:txBody>
      </p:sp>
      <p:sp>
        <p:nvSpPr>
          <p:cNvPr id="29" name="CuadroTexto 28"/>
          <p:cNvSpPr txBox="1"/>
          <p:nvPr/>
        </p:nvSpPr>
        <p:spPr>
          <a:xfrm>
            <a:off x="3255108" y="4051326"/>
            <a:ext cx="27559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 smtClean="0"/>
              <a:t> </a:t>
            </a:r>
            <a:r>
              <a:rPr lang="es-CO" sz="1600" b="1" dirty="0" smtClean="0">
                <a:solidFill>
                  <a:schemeClr val="bg1"/>
                </a:solidFill>
              </a:rPr>
              <a:t>Productos OTROSI</a:t>
            </a:r>
            <a:endParaRPr lang="es-CO" sz="1600" b="1" dirty="0">
              <a:solidFill>
                <a:schemeClr val="bg1"/>
              </a:solidFill>
            </a:endParaRPr>
          </a:p>
        </p:txBody>
      </p:sp>
      <p:pic>
        <p:nvPicPr>
          <p:cNvPr id="30" name="2 Imagen"/>
          <p:cNvPicPr/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25109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Flecha abajo 5"/>
          <p:cNvSpPr/>
          <p:nvPr/>
        </p:nvSpPr>
        <p:spPr>
          <a:xfrm>
            <a:off x="4467807" y="2405502"/>
            <a:ext cx="270448" cy="2405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4" name="Flecha abajo 33"/>
          <p:cNvSpPr/>
          <p:nvPr/>
        </p:nvSpPr>
        <p:spPr>
          <a:xfrm>
            <a:off x="4557789" y="3826015"/>
            <a:ext cx="270448" cy="2405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5" name="Flecha abajo 34"/>
          <p:cNvSpPr/>
          <p:nvPr/>
        </p:nvSpPr>
        <p:spPr>
          <a:xfrm>
            <a:off x="10024249" y="2574779"/>
            <a:ext cx="270448" cy="2405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6" name="Flecha abajo 35"/>
          <p:cNvSpPr/>
          <p:nvPr/>
        </p:nvSpPr>
        <p:spPr>
          <a:xfrm>
            <a:off x="10289566" y="3706915"/>
            <a:ext cx="270448" cy="2405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7" name="Flecha abajo 36"/>
          <p:cNvSpPr/>
          <p:nvPr/>
        </p:nvSpPr>
        <p:spPr>
          <a:xfrm>
            <a:off x="7123953" y="2567649"/>
            <a:ext cx="270448" cy="240571"/>
          </a:xfrm>
          <a:prstGeom prst="downArrow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38" name="Anillo 37"/>
          <p:cNvSpPr/>
          <p:nvPr/>
        </p:nvSpPr>
        <p:spPr>
          <a:xfrm>
            <a:off x="2887468" y="246994"/>
            <a:ext cx="1075695" cy="936598"/>
          </a:xfrm>
          <a:prstGeom prst="donut">
            <a:avLst>
              <a:gd name="adj" fmla="val 2913"/>
            </a:avLst>
          </a:prstGeom>
          <a:solidFill>
            <a:srgbClr val="FFCC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tx1"/>
              </a:solidFill>
            </a:endParaRPr>
          </a:p>
        </p:txBody>
      </p:sp>
      <p:sp>
        <p:nvSpPr>
          <p:cNvPr id="39" name="Elipse 38"/>
          <p:cNvSpPr/>
          <p:nvPr/>
        </p:nvSpPr>
        <p:spPr>
          <a:xfrm>
            <a:off x="3015545" y="343369"/>
            <a:ext cx="807908" cy="749277"/>
          </a:xfrm>
          <a:prstGeom prst="ellipse">
            <a:avLst/>
          </a:prstGeom>
          <a:solidFill>
            <a:srgbClr val="669900"/>
          </a:solidFill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41" name="Rectángulo 40"/>
          <p:cNvSpPr/>
          <p:nvPr/>
        </p:nvSpPr>
        <p:spPr>
          <a:xfrm>
            <a:off x="3912188" y="385478"/>
            <a:ext cx="4037832" cy="523220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r>
              <a:rPr lang="es-ES" sz="2800" b="1" dirty="0" smtClean="0">
                <a:ln w="0"/>
                <a:solidFill>
                  <a:schemeClr val="bg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ASPECTOS GENERALES</a:t>
            </a:r>
            <a:endParaRPr lang="es-ES" sz="2800" b="1" dirty="0">
              <a:ln w="0"/>
              <a:solidFill>
                <a:schemeClr val="bg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42" name="Redondear rectángulo de esquina diagonal 41"/>
          <p:cNvSpPr/>
          <p:nvPr/>
        </p:nvSpPr>
        <p:spPr>
          <a:xfrm>
            <a:off x="7313750" y="4248161"/>
            <a:ext cx="2142846" cy="606055"/>
          </a:xfrm>
          <a:prstGeom prst="round2DiagRect">
            <a:avLst/>
          </a:prstGeom>
          <a:solidFill>
            <a:schemeClr val="accent5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200" dirty="0" smtClean="0"/>
              <a:t>  </a:t>
            </a:r>
            <a:r>
              <a:rPr lang="es-CO" sz="1200" b="1" dirty="0" smtClean="0">
                <a:solidFill>
                  <a:schemeClr val="tx1"/>
                </a:solidFill>
              </a:rPr>
              <a:t>Mesas de Articulación  </a:t>
            </a:r>
            <a:r>
              <a:rPr lang="es-CO" sz="1200" b="1" dirty="0" err="1" smtClean="0">
                <a:solidFill>
                  <a:schemeClr val="tx1"/>
                </a:solidFill>
              </a:rPr>
              <a:t>PND</a:t>
            </a:r>
            <a:r>
              <a:rPr lang="es-CO" sz="1200" b="1" dirty="0" smtClean="0">
                <a:solidFill>
                  <a:schemeClr val="tx1"/>
                </a:solidFill>
              </a:rPr>
              <a:t> 2018-2022 Y CONPES 3915 </a:t>
            </a:r>
          </a:p>
        </p:txBody>
      </p:sp>
    </p:spTree>
    <p:extLst>
      <p:ext uri="{BB962C8B-B14F-4D97-AF65-F5344CB8AC3E}">
        <p14:creationId xmlns:p14="http://schemas.microsoft.com/office/powerpoint/2010/main" val="168829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28601" y="5778"/>
            <a:ext cx="9363399" cy="6864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40633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3937124" y="-156893"/>
            <a:ext cx="6789791" cy="830997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8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ESTADO EJECUCIÓN</a:t>
            </a:r>
            <a:endParaRPr lang="es-ES" sz="48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sp>
        <p:nvSpPr>
          <p:cNvPr id="11" name="Rectángulo 10"/>
          <p:cNvSpPr/>
          <p:nvPr/>
        </p:nvSpPr>
        <p:spPr>
          <a:xfrm>
            <a:off x="3972023" y="602391"/>
            <a:ext cx="6789791" cy="461665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4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Convenio 554 de 2017</a:t>
            </a:r>
            <a:endParaRPr lang="es-ES" sz="24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graphicFrame>
        <p:nvGraphicFramePr>
          <p:cNvPr id="17" name="Tab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134769"/>
              </p:ext>
            </p:extLst>
          </p:nvPr>
        </p:nvGraphicFramePr>
        <p:xfrm>
          <a:off x="3415145" y="1078568"/>
          <a:ext cx="8104910" cy="466493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4052455"/>
                <a:gridCol w="4052455"/>
              </a:tblGrid>
              <a:tr h="306297"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/>
                        <a:t> ACCIONES EJECUTADA</a:t>
                      </a:r>
                      <a:endParaRPr lang="es-CO" sz="1400" dirty="0"/>
                    </a:p>
                  </a:txBody>
                  <a:tcPr>
                    <a:solidFill>
                      <a:srgbClr val="008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sz="1400" dirty="0" smtClean="0"/>
                        <a:t> ACCIONES POR</a:t>
                      </a:r>
                      <a:r>
                        <a:rPr lang="es-CO" sz="1400" baseline="0" dirty="0" smtClean="0"/>
                        <a:t> EJECUTAR</a:t>
                      </a:r>
                      <a:endParaRPr lang="es-CO" sz="1400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</a:tr>
              <a:tr h="2542681">
                <a:tc>
                  <a:txBody>
                    <a:bodyPr/>
                    <a:lstStyle/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s-CO" sz="1400" dirty="0" smtClean="0"/>
                        <a:t>Ejercicio</a:t>
                      </a:r>
                      <a:r>
                        <a:rPr lang="es-CO" sz="1400" baseline="0" dirty="0" smtClean="0"/>
                        <a:t> de </a:t>
                      </a:r>
                      <a:r>
                        <a:rPr lang="es-CO" sz="1400" dirty="0" smtClean="0"/>
                        <a:t> Secretaria SIRAPM (Equipo</a:t>
                      </a:r>
                      <a:r>
                        <a:rPr lang="es-CO" sz="1400" baseline="0" dirty="0" smtClean="0"/>
                        <a:t> técnico)</a:t>
                      </a:r>
                      <a:r>
                        <a:rPr lang="es-CO" sz="1400" dirty="0" smtClean="0"/>
                        <a:t>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endParaRPr lang="es-CO" sz="1400" dirty="0" smtClean="0"/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Desarrollo de  cuatro 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Comité 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dos de nivel 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Directivo 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 tres de nivel 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Técnico</a:t>
                      </a:r>
                      <a:endParaRPr lang="es-CO" sz="1400" dirty="0" smtClean="0"/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endParaRPr lang="es-CO" sz="1400" dirty="0" smtClean="0"/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s-CO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Diseño  del  incentivo  piloto  para la reconversión productiva  y sostenible  en el Macizo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endParaRPr lang="es-CO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s-CO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Proyecto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zonificación ambiental y cierre de la frontera agropecuaria en  zona Piloto del Macizo 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endParaRPr lang="es-CO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es-CO" sz="1400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Brochure</a:t>
                      </a: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de divulgación y promoción del CONPES  3915.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endParaRPr lang="es-CO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CO" sz="1400" dirty="0" smtClean="0"/>
                        <a:t>Video</a:t>
                      </a:r>
                      <a:r>
                        <a:rPr lang="es-CO" sz="1400" baseline="0" dirty="0" smtClean="0"/>
                        <a:t> promoción  y divulgación del  Macizo - CONPES  3915.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es-CO" sz="1400" baseline="0" dirty="0" smtClean="0"/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s-CO" sz="1400" baseline="0" dirty="0" smtClean="0"/>
                        <a:t>Gestión para la articulación del </a:t>
                      </a:r>
                      <a:r>
                        <a:rPr lang="es-CO" sz="1400" baseline="0" dirty="0" err="1" smtClean="0"/>
                        <a:t>PND</a:t>
                      </a:r>
                      <a:r>
                        <a:rPr lang="es-CO" sz="1400" baseline="0" dirty="0" smtClean="0"/>
                        <a:t> 2018-2022 con el CONPES  Macizo 3915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r>
                        <a:rPr lang="es-CO" sz="1400" baseline="0" dirty="0" smtClean="0"/>
                        <a:t>Desarrollo un </a:t>
                      </a:r>
                      <a:r>
                        <a:rPr lang="es-CO" sz="1400" baseline="0" dirty="0" smtClean="0"/>
                        <a:t>Comité Directivo </a:t>
                      </a:r>
                      <a:r>
                        <a:rPr lang="es-CO" sz="1400" baseline="0" dirty="0" smtClean="0"/>
                        <a:t>(1er Trimestre 2019)</a:t>
                      </a:r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endParaRPr lang="es-CO" sz="1400" baseline="0" dirty="0" smtClean="0"/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r>
                        <a:rPr lang="es-CO" sz="1400" baseline="0" dirty="0" smtClean="0"/>
                        <a:t>Socialización y aprobación del incentivo del macizo y proyecto  piloto de zonificación ambiental </a:t>
                      </a:r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endParaRPr lang="es-CO" sz="1400" baseline="0" dirty="0" smtClean="0"/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r>
                        <a:rPr lang="es-ES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Talleres de promoción y divulgación</a:t>
                      </a:r>
                      <a:r>
                        <a:rPr lang="es-ES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CONPES 3915</a:t>
                      </a:r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endParaRPr lang="es-CO" sz="14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just">
                        <a:buFont typeface="Calibri" panose="020F0502020204030204" pitchFamily="34" charset="0"/>
                        <a:buChar char="X"/>
                      </a:pPr>
                      <a:r>
                        <a:rPr lang="es-CO" sz="14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Estructurar nuevo Convenio Recursos 2019</a:t>
                      </a:r>
                      <a:endParaRPr lang="es-ES" sz="14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FFCDCE"/>
                    </a:solidFill>
                  </a:tcPr>
                </a:tc>
              </a:tr>
            </a:tbl>
          </a:graphicData>
        </a:graphic>
      </p:graphicFrame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9"/>
          <a:srcRect l="1653" t="5122" r="879" b="4907"/>
          <a:stretch/>
        </p:blipFill>
        <p:spPr>
          <a:xfrm>
            <a:off x="7312837" y="5572256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529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3" t="2521" r="13016" b="17602"/>
          <a:stretch/>
        </p:blipFill>
        <p:spPr>
          <a:xfrm>
            <a:off x="0" y="-1"/>
            <a:ext cx="2806216" cy="2036619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7" t="14545" r="38721" b="28283"/>
          <a:stretch/>
        </p:blipFill>
        <p:spPr>
          <a:xfrm>
            <a:off x="2806216" y="1"/>
            <a:ext cx="1647708" cy="1294887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1" t="25394" r="33048" b="26869"/>
          <a:stretch/>
        </p:blipFill>
        <p:spPr>
          <a:xfrm>
            <a:off x="4453924" y="-1"/>
            <a:ext cx="1524000" cy="1250189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" t="-167" r="573" b="34670"/>
          <a:stretch/>
        </p:blipFill>
        <p:spPr>
          <a:xfrm>
            <a:off x="880182" y="0"/>
            <a:ext cx="9490782" cy="4180210"/>
          </a:xfrm>
          <a:prstGeom prst="diagStripe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828601" y="5778"/>
            <a:ext cx="9363399" cy="6864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prstClr val="white"/>
              </a:solidFill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t="2343" r="28089" b="18978"/>
          <a:stretch/>
        </p:blipFill>
        <p:spPr>
          <a:xfrm>
            <a:off x="1" y="769250"/>
            <a:ext cx="4203509" cy="6101075"/>
          </a:xfrm>
          <a:prstGeom prst="rtTriangle">
            <a:avLst/>
          </a:prstGeom>
        </p:spPr>
      </p:pic>
      <p:pic>
        <p:nvPicPr>
          <p:cNvPr id="30" name="2 Imagen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1" r="30535"/>
          <a:stretch/>
        </p:blipFill>
        <p:spPr bwMode="auto">
          <a:xfrm>
            <a:off x="1666340" y="2036618"/>
            <a:ext cx="1240633" cy="37894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ángulo 9"/>
          <p:cNvSpPr/>
          <p:nvPr/>
        </p:nvSpPr>
        <p:spPr>
          <a:xfrm>
            <a:off x="3968477" y="18978"/>
            <a:ext cx="6789791" cy="707886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4000" dirty="0" smtClean="0">
                <a:ln w="0"/>
                <a:solidFill>
                  <a:srgbClr val="5B9BD5"/>
                </a:solidFill>
                <a:effectLst>
                  <a:glow rad="228600">
                    <a:srgbClr val="FFC000">
                      <a:satMod val="175000"/>
                      <a:alpha val="40000"/>
                    </a:srgbClr>
                  </a:glow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erlin Sans FB Demi" panose="020E0802020502020306" pitchFamily="34" charset="0"/>
              </a:rPr>
              <a:t>POSICIONAMIENTO SIRAPM</a:t>
            </a:r>
            <a:endParaRPr lang="es-ES" sz="4000" dirty="0">
              <a:ln w="0"/>
              <a:solidFill>
                <a:srgbClr val="5B9BD5"/>
              </a:solidFill>
              <a:effectLst>
                <a:glow rad="228600">
                  <a:srgbClr val="FFC000">
                    <a:satMod val="175000"/>
                    <a:alpha val="40000"/>
                  </a:srgbClr>
                </a:glow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erlin Sans FB Demi" panose="020E0802020502020306" pitchFamily="34" charset="0"/>
            </a:endParaRPr>
          </a:p>
        </p:txBody>
      </p:sp>
      <p:pic>
        <p:nvPicPr>
          <p:cNvPr id="13" name="Imagen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5826034"/>
            <a:ext cx="7467600" cy="1031966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 rotWithShape="1">
          <a:blip r:embed="rId9"/>
          <a:srcRect l="1653" t="5122" r="879" b="4907"/>
          <a:stretch/>
        </p:blipFill>
        <p:spPr>
          <a:xfrm>
            <a:off x="7312837" y="5572256"/>
            <a:ext cx="4879163" cy="1285744"/>
          </a:xfrm>
          <a:prstGeom prst="round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10"/>
          <a:srcRect l="35270" r="27934"/>
          <a:stretch/>
        </p:blipFill>
        <p:spPr>
          <a:xfrm>
            <a:off x="3733800" y="2008034"/>
            <a:ext cx="1839119" cy="1290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ángulo 7"/>
          <p:cNvSpPr/>
          <p:nvPr/>
        </p:nvSpPr>
        <p:spPr>
          <a:xfrm>
            <a:off x="5754089" y="2265742"/>
            <a:ext cx="54539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Aprobación y lanzamiento del Documento CONPES 3915</a:t>
            </a:r>
          </a:p>
        </p:txBody>
      </p: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39"/>
          <a:stretch/>
        </p:blipFill>
        <p:spPr>
          <a:xfrm>
            <a:off x="4453924" y="3339443"/>
            <a:ext cx="1658648" cy="1148601"/>
          </a:xfrm>
          <a:prstGeom prst="rect">
            <a:avLst/>
          </a:prstGeom>
        </p:spPr>
      </p:pic>
      <p:sp>
        <p:nvSpPr>
          <p:cNvPr id="18" name="Rectángulo 17"/>
          <p:cNvSpPr/>
          <p:nvPr/>
        </p:nvSpPr>
        <p:spPr>
          <a:xfrm>
            <a:off x="6112572" y="3469437"/>
            <a:ext cx="50062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/>
              <a:t>Articulación  Asociación  de Municipios del Macizo  </a:t>
            </a:r>
          </a:p>
          <a:p>
            <a:r>
              <a:rPr lang="es-CO" dirty="0" smtClean="0"/>
              <a:t>Colombiano </a:t>
            </a:r>
            <a:r>
              <a:rPr lang="es-CO" dirty="0" err="1" smtClean="0"/>
              <a:t>ASOMAC</a:t>
            </a:r>
            <a:endParaRPr lang="es-CO" dirty="0"/>
          </a:p>
        </p:txBody>
      </p:sp>
      <p:sp>
        <p:nvSpPr>
          <p:cNvPr id="19" name="Rectángulo 18"/>
          <p:cNvSpPr/>
          <p:nvPr/>
        </p:nvSpPr>
        <p:spPr>
          <a:xfrm>
            <a:off x="7157860" y="4936923"/>
            <a:ext cx="34800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smtClean="0"/>
              <a:t>Participación </a:t>
            </a:r>
            <a:r>
              <a:rPr lang="es-CO" dirty="0" err="1" smtClean="0"/>
              <a:t>INTERSIRAP</a:t>
            </a:r>
            <a:r>
              <a:rPr lang="es-CO" dirty="0" smtClean="0"/>
              <a:t> y  </a:t>
            </a:r>
            <a:r>
              <a:rPr lang="es-CO" dirty="0" err="1" smtClean="0"/>
              <a:t>CONAP</a:t>
            </a:r>
            <a:endParaRPr lang="es-CO" dirty="0"/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65562" y="4530430"/>
            <a:ext cx="1769913" cy="1284199"/>
          </a:xfrm>
          <a:prstGeom prst="rect">
            <a:avLst/>
          </a:prstGeom>
        </p:spPr>
      </p:pic>
      <p:pic>
        <p:nvPicPr>
          <p:cNvPr id="20" name="Imagen 19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90078" y="783410"/>
            <a:ext cx="1694091" cy="1184042"/>
          </a:xfrm>
          <a:prstGeom prst="rect">
            <a:avLst/>
          </a:prstGeom>
        </p:spPr>
      </p:pic>
      <p:sp>
        <p:nvSpPr>
          <p:cNvPr id="22" name="Rectángulo 21"/>
          <p:cNvSpPr/>
          <p:nvPr/>
        </p:nvSpPr>
        <p:spPr>
          <a:xfrm>
            <a:off x="4791366" y="953221"/>
            <a:ext cx="12111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 err="1" smtClean="0"/>
              <a:t>SISCONPES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5732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6358</TotalTime>
  <Words>857</Words>
  <Application>Microsoft Office PowerPoint</Application>
  <PresentationFormat>Personalizado</PresentationFormat>
  <Paragraphs>391</Paragraphs>
  <Slides>12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Asus</dc:creator>
  <cp:lastModifiedBy>Lenovo</cp:lastModifiedBy>
  <cp:revision>414</cp:revision>
  <cp:lastPrinted>2017-01-17T22:43:59Z</cp:lastPrinted>
  <dcterms:created xsi:type="dcterms:W3CDTF">2017-01-12T19:05:06Z</dcterms:created>
  <dcterms:modified xsi:type="dcterms:W3CDTF">2019-03-11T21:26:03Z</dcterms:modified>
</cp:coreProperties>
</file>